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72" r:id="rId11"/>
    <p:sldId id="274" r:id="rId12"/>
    <p:sldId id="273" r:id="rId13"/>
    <p:sldId id="275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2oHEG2A" TargetMode="External"/><Relationship Id="rId2" Type="http://schemas.openxmlformats.org/officeDocument/2006/relationships/hyperlink" Target="http://amzn.to/2oJqne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ouser.at/new/ghielectronics/ghi-electronics-fez-hat/" TargetMode="External"/><Relationship Id="rId4" Type="http://schemas.openxmlformats.org/officeDocument/2006/relationships/hyperlink" Target="http://amzn.to/2oHEMq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ranzmaier" TargetMode="External"/><Relationship Id="rId2" Type="http://schemas.openxmlformats.org/officeDocument/2006/relationships/hyperlink" Target="mailto:roman@ranzmaier.a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jp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hyperlink" Target="https://www.google.at/url?sa=i&amp;rct=j&amp;q=&amp;esrc=s&amp;source=images&amp;cd=&amp;ved=0ahUKEwiU7oiY_vnLAhXFuxQKHamZAHoQjRwIBw&amp;url=https://wiki.openwrt.org/toh/raspberry_pi_foundation/raspberry_pi&amp;bvm=bv.118443451,d.d24&amp;psig=AFQjCNGux1fOJOzGClGyXODwnCEs817Izg&amp;ust=1460031171379122&amp;cad=rjt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b="1" dirty="0"/>
              <a:t>Erste Schritte im Internet </a:t>
            </a:r>
            <a:r>
              <a:rPr lang="de-AT" b="1" dirty="0" err="1"/>
              <a:t>of</a:t>
            </a:r>
            <a:r>
              <a:rPr lang="de-AT" b="1" dirty="0"/>
              <a:t> Things</a:t>
            </a:r>
            <a:endParaRPr lang="de-A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5934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149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Bezugsquellen Demo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Raspberry</a:t>
            </a:r>
            <a:r>
              <a:rPr lang="de-AT" dirty="0"/>
              <a:t> Pi 3 </a:t>
            </a:r>
            <a:r>
              <a:rPr lang="de-AT" dirty="0">
                <a:hlinkClick r:id="rId2"/>
              </a:rPr>
              <a:t>http://amzn.to/2oJqneB</a:t>
            </a:r>
            <a:r>
              <a:rPr lang="de-AT" dirty="0"/>
              <a:t> </a:t>
            </a:r>
            <a:endParaRPr lang="de-AT" dirty="0"/>
          </a:p>
          <a:p>
            <a:r>
              <a:rPr lang="de-AT" dirty="0" err="1"/>
              <a:t>Arduino</a:t>
            </a:r>
            <a:r>
              <a:rPr lang="de-AT" dirty="0"/>
              <a:t> </a:t>
            </a:r>
            <a:r>
              <a:rPr lang="de-AT" dirty="0" err="1"/>
              <a:t>Mega</a:t>
            </a:r>
            <a:r>
              <a:rPr lang="de-AT" dirty="0"/>
              <a:t> + Hardware: </a:t>
            </a:r>
            <a:r>
              <a:rPr lang="de-AT" b="1" dirty="0">
                <a:hlinkClick r:id="rId3"/>
              </a:rPr>
              <a:t>http://amzn.to/2oHEG2A</a:t>
            </a:r>
            <a:r>
              <a:rPr lang="de-AT" b="1" dirty="0"/>
              <a:t> </a:t>
            </a:r>
            <a:endParaRPr lang="de-AT" dirty="0"/>
          </a:p>
          <a:p>
            <a:r>
              <a:rPr lang="de-AT" dirty="0" err="1"/>
              <a:t>Arduino</a:t>
            </a:r>
            <a:r>
              <a:rPr lang="de-AT" dirty="0"/>
              <a:t> Uno + Hardware : </a:t>
            </a:r>
            <a:r>
              <a:rPr lang="de-AT" dirty="0">
                <a:hlinkClick r:id="rId4"/>
              </a:rPr>
              <a:t>http://amzn.to/2oHEMqY</a:t>
            </a:r>
            <a:r>
              <a:rPr lang="de-AT" dirty="0"/>
              <a:t> </a:t>
            </a:r>
            <a:endParaRPr lang="de-AT" dirty="0"/>
          </a:p>
          <a:p>
            <a:r>
              <a:rPr lang="de-AT" dirty="0"/>
              <a:t>Fez Hat (Aufsatz für </a:t>
            </a:r>
            <a:r>
              <a:rPr lang="de-AT" dirty="0" err="1"/>
              <a:t>Raspberry</a:t>
            </a:r>
            <a:r>
              <a:rPr lang="de-AT" dirty="0"/>
              <a:t> Pi) : </a:t>
            </a:r>
            <a:r>
              <a:rPr lang="de-AT" dirty="0">
                <a:hlinkClick r:id="rId5"/>
              </a:rPr>
              <a:t>http://www.mouser.at/new/ghielectronics/ghi-electronics-fez-hat/</a:t>
            </a:r>
            <a:r>
              <a:rPr lang="de-AT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102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Roman Ranzmaier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roman@ranzmaier.at</a:t>
            </a:r>
            <a:endParaRPr lang="de-AT" dirty="0"/>
          </a:p>
          <a:p>
            <a:r>
              <a:rPr lang="de-AT" dirty="0">
                <a:hlinkClick r:id="rId3"/>
              </a:rPr>
              <a:t>https://twitter.com/rranzmaier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50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942703"/>
          </a:xfrm>
        </p:spPr>
        <p:txBody>
          <a:bodyPr/>
          <a:lstStyle/>
          <a:p>
            <a:r>
              <a:rPr lang="de-AT" dirty="0"/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72155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GPIO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/</a:t>
            </a:r>
            <a:r>
              <a:rPr lang="de-AT" dirty="0" err="1"/>
              <a:t>output</a:t>
            </a:r>
            <a:endParaRPr lang="de-AT" dirty="0"/>
          </a:p>
          <a:p>
            <a:r>
              <a:rPr lang="de-AT" dirty="0"/>
              <a:t> Mögliche Zustände</a:t>
            </a:r>
          </a:p>
          <a:p>
            <a:pPr lvl="1"/>
            <a:r>
              <a:rPr lang="de-AT" dirty="0"/>
              <a:t>1, Ein bzw. High</a:t>
            </a:r>
          </a:p>
          <a:p>
            <a:pPr lvl="1"/>
            <a:r>
              <a:rPr lang="de-AT" dirty="0"/>
              <a:t>0, Aus bzw. Low</a:t>
            </a:r>
          </a:p>
          <a:p>
            <a:r>
              <a:rPr lang="de-AT" dirty="0"/>
              <a:t>Led Steuern</a:t>
            </a:r>
          </a:p>
          <a:p>
            <a:r>
              <a:rPr lang="de-AT" dirty="0"/>
              <a:t>Über Relay/MOSFET Geräte ein </a:t>
            </a:r>
            <a:r>
              <a:rPr lang="de-AT" dirty="0" err="1"/>
              <a:t>bzw</a:t>
            </a:r>
            <a:r>
              <a:rPr lang="de-AT" dirty="0"/>
              <a:t> aus schalten</a:t>
            </a:r>
          </a:p>
        </p:txBody>
      </p:sp>
    </p:spTree>
    <p:extLst>
      <p:ext uri="{BB962C8B-B14F-4D97-AF65-F5344CB8AC3E}">
        <p14:creationId xmlns:p14="http://schemas.microsoft.com/office/powerpoint/2010/main" val="111343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0284"/>
            <a:ext cx="5456279" cy="411248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de-DE" sz="2700" b="1"/>
              <a:t>Pulsweitenmodulation (PWM)</a:t>
            </a:r>
            <a:endParaRPr lang="de-AT" sz="2700"/>
          </a:p>
        </p:txBody>
      </p:sp>
      <p:sp>
        <p:nvSpPr>
          <p:cNvPr id="49" name="Content Placeholder 48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Verbindung</a:t>
            </a:r>
            <a:r>
              <a:rPr lang="en-US" sz="2000" dirty="0"/>
              <a:t> </a:t>
            </a:r>
            <a:r>
              <a:rPr lang="en-US" sz="2000" dirty="0" err="1"/>
              <a:t>zwischen</a:t>
            </a:r>
            <a:r>
              <a:rPr lang="en-US" sz="2000" dirty="0"/>
              <a:t> 2 </a:t>
            </a:r>
            <a:r>
              <a:rPr lang="en-US" sz="2000" dirty="0" err="1"/>
              <a:t>Geräten</a:t>
            </a:r>
            <a:endParaRPr lang="en-US" sz="2000" dirty="0"/>
          </a:p>
          <a:p>
            <a:r>
              <a:rPr lang="en-US" sz="2000" dirty="0"/>
              <a:t>Servo </a:t>
            </a:r>
            <a:r>
              <a:rPr lang="en-US" sz="2000" dirty="0" err="1"/>
              <a:t>Steuerung</a:t>
            </a:r>
            <a:endParaRPr lang="en-US" sz="2000" dirty="0"/>
          </a:p>
          <a:p>
            <a:r>
              <a:rPr lang="de-DE" sz="2000" dirty="0"/>
              <a:t>Umwandeln von Digital auf Analog und Umgekehrt</a:t>
            </a:r>
          </a:p>
          <a:p>
            <a:r>
              <a:rPr lang="en-US" sz="2000" dirty="0" err="1"/>
              <a:t>Klangerzeugung</a:t>
            </a:r>
            <a:endParaRPr lang="en-US" sz="2000" dirty="0"/>
          </a:p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4527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1" dirty="0"/>
              <a:t>Inter-Integrated Circuit (</a:t>
            </a:r>
            <a:r>
              <a:rPr lang="de-DE" b="1" dirty="0"/>
              <a:t>I²C)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e-AT" dirty="0"/>
              <a:t>Bus System 1 Master, Viele </a:t>
            </a:r>
            <a:r>
              <a:rPr lang="de-AT" dirty="0" err="1"/>
              <a:t>Slaves</a:t>
            </a:r>
            <a:endParaRPr lang="de-AT" dirty="0"/>
          </a:p>
          <a:p>
            <a:r>
              <a:rPr lang="de-AT" dirty="0"/>
              <a:t>Daten zwischen verschiedenen Bauteilen (</a:t>
            </a:r>
            <a:r>
              <a:rPr lang="de-AT" dirty="0" err="1"/>
              <a:t>z.b.</a:t>
            </a:r>
            <a:r>
              <a:rPr lang="de-AT" dirty="0"/>
              <a:t> Sensoren) austauschen</a:t>
            </a:r>
          </a:p>
          <a:p>
            <a:r>
              <a:rPr lang="de-DE" dirty="0"/>
              <a:t>0,1 Mbit/s bis 3,4 Mbit/s bidirektional. 5,0 Mbit/s unidirektional</a:t>
            </a:r>
            <a:endParaRPr lang="de-AT" dirty="0"/>
          </a:p>
          <a:p>
            <a:endParaRPr lang="de-A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853116"/>
            <a:ext cx="9360375" cy="20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0198"/>
            <a:ext cx="5456279" cy="26326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641012" cy="147857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de-DE" sz="3000" dirty="0"/>
              <a:t>Universal </a:t>
            </a:r>
            <a:r>
              <a:rPr lang="de-DE" sz="3000" dirty="0" err="1"/>
              <a:t>Asynchronous</a:t>
            </a:r>
            <a:r>
              <a:rPr lang="de-DE" sz="3000" dirty="0"/>
              <a:t> Receiver Transmitter (</a:t>
            </a:r>
            <a:r>
              <a:rPr lang="de-AT" sz="3000" dirty="0"/>
              <a:t>UART)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Verbindung</a:t>
            </a:r>
            <a:r>
              <a:rPr lang="en-US" sz="2000" dirty="0"/>
              <a:t> </a:t>
            </a:r>
            <a:r>
              <a:rPr lang="en-US" sz="2000" dirty="0" err="1"/>
              <a:t>zwischen</a:t>
            </a:r>
            <a:r>
              <a:rPr lang="en-US" sz="2000" dirty="0"/>
              <a:t> 2 </a:t>
            </a:r>
            <a:r>
              <a:rPr lang="en-US" sz="2000" dirty="0" err="1"/>
              <a:t>Geräten</a:t>
            </a:r>
            <a:endParaRPr lang="en-US" sz="2000" dirty="0"/>
          </a:p>
          <a:p>
            <a:r>
              <a:rPr lang="de-AT" sz="2000" dirty="0" err="1"/>
              <a:t>Z.b.</a:t>
            </a:r>
            <a:r>
              <a:rPr lang="de-AT" sz="2000" dirty="0"/>
              <a:t> </a:t>
            </a:r>
            <a:r>
              <a:rPr lang="de-DE" sz="2000" dirty="0"/>
              <a:t>COM Ports am PC, Bluetooth Übertragungen , Früher Maus </a:t>
            </a:r>
            <a:r>
              <a:rPr lang="de-DE" sz="2000" dirty="0" err="1"/>
              <a:t>bzw</a:t>
            </a:r>
            <a:r>
              <a:rPr lang="de-DE" sz="2000" dirty="0"/>
              <a:t> Modem am PC</a:t>
            </a:r>
          </a:p>
          <a:p>
            <a:r>
              <a:rPr lang="de-DE" sz="2000" dirty="0"/>
              <a:t>Baud Rate üblicherweise 9.600 – 500.000 </a:t>
            </a:r>
            <a:r>
              <a:rPr lang="de-DE" sz="2000" dirty="0" err="1"/>
              <a:t>bit</a:t>
            </a:r>
            <a:r>
              <a:rPr lang="de-DE" sz="2000" dirty="0"/>
              <a:t>/s</a:t>
            </a: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201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Controller Area Network (CAN)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Verbindet viele Geräte Gleichberechtigt („Multi Master“)</a:t>
            </a:r>
          </a:p>
          <a:p>
            <a:r>
              <a:rPr lang="de-AT" dirty="0"/>
              <a:t>Automobilindustrie </a:t>
            </a:r>
          </a:p>
          <a:p>
            <a:r>
              <a:rPr lang="de-AT" dirty="0"/>
              <a:t>Flugzeugen und Raumfahrt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2" y="4020344"/>
            <a:ext cx="6066713" cy="20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Weitere Schnittstellen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Analog</a:t>
            </a:r>
          </a:p>
          <a:p>
            <a:pPr lvl="1"/>
            <a:r>
              <a:rPr lang="de-AT" dirty="0"/>
              <a:t>Video</a:t>
            </a:r>
          </a:p>
          <a:p>
            <a:r>
              <a:rPr lang="de-AT" dirty="0"/>
              <a:t>Ethernet</a:t>
            </a:r>
          </a:p>
          <a:p>
            <a:pPr lvl="1"/>
            <a:r>
              <a:rPr lang="de-AT" dirty="0"/>
              <a:t>TCP</a:t>
            </a:r>
          </a:p>
          <a:p>
            <a:pPr lvl="1"/>
            <a:r>
              <a:rPr lang="de-AT" dirty="0"/>
              <a:t>UDP</a:t>
            </a:r>
          </a:p>
          <a:p>
            <a:r>
              <a:rPr lang="de-AT" dirty="0"/>
              <a:t>1-Wire Bus</a:t>
            </a:r>
          </a:p>
          <a:p>
            <a:r>
              <a:rPr lang="de-AT" dirty="0"/>
              <a:t>….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4877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366211"/>
            <a:ext cx="8596668" cy="2161237"/>
          </a:xfrm>
        </p:spPr>
        <p:txBody>
          <a:bodyPr>
            <a:normAutofit fontScale="90000"/>
          </a:bodyPr>
          <a:lstStyle/>
          <a:p>
            <a:r>
              <a:rPr lang="de-AT" sz="5300" dirty="0"/>
              <a:t>Internet </a:t>
            </a:r>
            <a:r>
              <a:rPr lang="de-AT" sz="5300" dirty="0" err="1"/>
              <a:t>of</a:t>
            </a:r>
            <a:r>
              <a:rPr lang="de-AT" sz="5300" dirty="0"/>
              <a:t> </a:t>
            </a:r>
            <a:r>
              <a:rPr lang="de-AT" sz="5300" dirty="0" err="1"/>
              <a:t>things</a:t>
            </a:r>
            <a:br>
              <a:rPr lang="de-AT" sz="2400" dirty="0"/>
            </a:br>
            <a:br>
              <a:rPr lang="de-AT" sz="2400" dirty="0"/>
            </a:br>
            <a:r>
              <a:rPr lang="de-AT" sz="2400" dirty="0"/>
              <a:t>„</a:t>
            </a:r>
            <a:r>
              <a:rPr lang="de-DE" sz="2400" dirty="0"/>
              <a:t>Die immer kleineren eingebetteten </a:t>
            </a:r>
            <a:r>
              <a:rPr lang="de-DE" sz="2400" strike="sngStrike" dirty="0"/>
              <a:t>Computer </a:t>
            </a:r>
            <a:r>
              <a:rPr lang="de-DE" sz="2400" b="1" dirty="0">
                <a:solidFill>
                  <a:srgbClr val="FF0000"/>
                </a:solidFill>
              </a:rPr>
              <a:t>Applikationen </a:t>
            </a:r>
            <a:r>
              <a:rPr lang="de-DE" sz="2400" dirty="0"/>
              <a:t>sollen Menschen unterstützen, ohne abzulenken oder überhaupt aufzufallen.“</a:t>
            </a:r>
            <a:br>
              <a:rPr lang="de-DE" sz="2400" dirty="0"/>
            </a:br>
            <a:br>
              <a:rPr lang="de-AT" dirty="0"/>
            </a:b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7335" y="6376737"/>
            <a:ext cx="8596668" cy="310522"/>
          </a:xfrm>
        </p:spPr>
        <p:txBody>
          <a:bodyPr>
            <a:normAutofit/>
          </a:bodyPr>
          <a:lstStyle/>
          <a:p>
            <a:r>
              <a:rPr lang="de-DE" sz="1100" dirty="0"/>
              <a:t>© Wikipedia – Internet der Dinge Definition</a:t>
            </a:r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5729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5" y="1350556"/>
            <a:ext cx="844668" cy="844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42" y="2120661"/>
            <a:ext cx="298257" cy="548680"/>
          </a:xfrm>
          <a:prstGeom prst="rect">
            <a:avLst/>
          </a:prstGeom>
        </p:spPr>
      </p:pic>
      <p:pic>
        <p:nvPicPr>
          <p:cNvPr id="7" name="Picture 2" descr="https://wiki.openwrt.org/_media/media/raspberry_pi_foundation/rpi1bplus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04" y="2036859"/>
            <a:ext cx="985869" cy="61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47" y="2120661"/>
            <a:ext cx="298257" cy="548680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0" y="1361809"/>
            <a:ext cx="844668" cy="84466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85" y="1361809"/>
            <a:ext cx="844668" cy="844668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92" y="1361809"/>
            <a:ext cx="844668" cy="844668"/>
          </a:xfrm>
          <a:prstGeom prst="rect">
            <a:avLst/>
          </a:prstGeom>
        </p:spPr>
      </p:pic>
      <p:pic>
        <p:nvPicPr>
          <p:cNvPr id="12" name="Picture 2" descr="https://wiki.openwrt.org/_media/media/raspberry_pi_foundation/rpi1bplus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1" y="2277932"/>
            <a:ext cx="985869" cy="61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90" y="1910966"/>
            <a:ext cx="844668" cy="844668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05" y="1922219"/>
            <a:ext cx="844668" cy="844668"/>
          </a:xfrm>
          <a:prstGeom prst="rect">
            <a:avLst/>
          </a:prstGeom>
        </p:spPr>
      </p:pic>
      <p:pic>
        <p:nvPicPr>
          <p:cNvPr id="1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40" y="1922219"/>
            <a:ext cx="844668" cy="844668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7" y="1922219"/>
            <a:ext cx="844668" cy="844668"/>
          </a:xfrm>
          <a:prstGeom prst="rect">
            <a:avLst/>
          </a:prstGeom>
        </p:spPr>
      </p:pic>
      <p:pic>
        <p:nvPicPr>
          <p:cNvPr id="1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53" y="769214"/>
            <a:ext cx="844668" cy="844668"/>
          </a:xfrm>
          <a:prstGeom prst="rect">
            <a:avLst/>
          </a:prstGeom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68" y="780467"/>
            <a:ext cx="844668" cy="844668"/>
          </a:xfrm>
          <a:prstGeom prst="rect">
            <a:avLst/>
          </a:prstGeom>
        </p:spPr>
      </p:pic>
      <p:pic>
        <p:nvPicPr>
          <p:cNvPr id="1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03" y="780467"/>
            <a:ext cx="844668" cy="844668"/>
          </a:xfrm>
          <a:prstGeom prst="rect">
            <a:avLst/>
          </a:prstGeom>
        </p:spPr>
      </p:pic>
      <p:pic>
        <p:nvPicPr>
          <p:cNvPr id="20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10" y="780467"/>
            <a:ext cx="844668" cy="8446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85" y="2120661"/>
            <a:ext cx="298257" cy="5486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52" y="2120661"/>
            <a:ext cx="298257" cy="5486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42" y="2717283"/>
            <a:ext cx="298257" cy="5486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47" y="2717283"/>
            <a:ext cx="298257" cy="5486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85" y="2717283"/>
            <a:ext cx="298257" cy="5486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52" y="2717283"/>
            <a:ext cx="298257" cy="5486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42" y="861342"/>
            <a:ext cx="298257" cy="54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47" y="861342"/>
            <a:ext cx="298257" cy="5486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85" y="861342"/>
            <a:ext cx="298257" cy="5486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52" y="861342"/>
            <a:ext cx="298257" cy="5486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42" y="1457964"/>
            <a:ext cx="298257" cy="548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47" y="1457964"/>
            <a:ext cx="298257" cy="5486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85" y="1457964"/>
            <a:ext cx="298257" cy="5486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52" y="1457964"/>
            <a:ext cx="298257" cy="5486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67" y="3453381"/>
            <a:ext cx="901874" cy="5912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86" y="2176355"/>
            <a:ext cx="123639" cy="4766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98" y="2176355"/>
            <a:ext cx="123639" cy="47667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39" y="4069548"/>
            <a:ext cx="615037" cy="4615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44" y="3802738"/>
            <a:ext cx="1283971" cy="29690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66" y="3135028"/>
            <a:ext cx="583076" cy="4411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31" y="2726643"/>
            <a:ext cx="490812" cy="3275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10" y="3072218"/>
            <a:ext cx="379931" cy="34387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23" y="600079"/>
            <a:ext cx="2002035" cy="13331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77" y="1889571"/>
            <a:ext cx="893389" cy="6551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239" y="3902090"/>
            <a:ext cx="1045495" cy="8196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84" y="989363"/>
            <a:ext cx="1244749" cy="5657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19" y="2912724"/>
            <a:ext cx="706477" cy="7064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80" y="1963324"/>
            <a:ext cx="941866" cy="94186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68" y="2884434"/>
            <a:ext cx="1195554" cy="5642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2" y="4322971"/>
            <a:ext cx="606163" cy="5824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85" y="4252281"/>
            <a:ext cx="724770" cy="7238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0" y="2886035"/>
            <a:ext cx="3347471" cy="13177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4472" y="1086285"/>
            <a:ext cx="2412460" cy="16939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78905" y="4369839"/>
            <a:ext cx="3106289" cy="194143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14860" y="4473706"/>
            <a:ext cx="3062040" cy="18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Elektrotechnik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Energietechnik</a:t>
            </a:r>
          </a:p>
          <a:p>
            <a:r>
              <a:rPr lang="de-DE" b="1" dirty="0"/>
              <a:t>Antriebstechnik</a:t>
            </a:r>
          </a:p>
          <a:p>
            <a:r>
              <a:rPr lang="de-DE" sz="3600" b="1" dirty="0"/>
              <a:t>Nachrichtentechnik</a:t>
            </a:r>
          </a:p>
          <a:p>
            <a:r>
              <a:rPr lang="de-DE" sz="3600" b="1" dirty="0"/>
              <a:t>Elektronik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415820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Nachrichtentechnik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Übermittlung von Informationen durch den Raum (von Ort A nach Ort B, sprich „Kommunikation“)</a:t>
            </a:r>
          </a:p>
          <a:p>
            <a:r>
              <a:rPr lang="de-DE" dirty="0"/>
              <a:t>die Übermittlung von Informationen durch die Zeit (von Moment 1 nach Moment 2, sprich „Speicherung“)</a:t>
            </a:r>
          </a:p>
          <a:p>
            <a:r>
              <a:rPr lang="de-DE" dirty="0"/>
              <a:t>die geregelte Umformung von Informationen in Raum und Zeit durch einen Algorithmus (sprich „Computer-Berechnungen“).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1859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/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Elektronik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b="1" dirty="0"/>
              <a:t>Analogelektronik</a:t>
            </a:r>
            <a:endParaRPr lang="de-DE" b="1"/>
          </a:p>
          <a:p>
            <a:pPr lvl="1">
              <a:lnSpc>
                <a:spcPct val="110000"/>
              </a:lnSpc>
            </a:pPr>
            <a:r>
              <a:rPr lang="de-DE" b="1" dirty="0"/>
              <a:t>Bauelemente </a:t>
            </a:r>
            <a:r>
              <a:rPr lang="de-DE" dirty="0"/>
              <a:t>Widerstände, Kondensatoren, Transistoren, Röhren</a:t>
            </a:r>
            <a:endParaRPr lang="de-DE"/>
          </a:p>
          <a:p>
            <a:pPr lvl="1">
              <a:lnSpc>
                <a:spcPct val="110000"/>
              </a:lnSpc>
            </a:pPr>
            <a:r>
              <a:rPr lang="de-DE" b="1" dirty="0"/>
              <a:t>Anwendungsbereiche </a:t>
            </a:r>
            <a:r>
              <a:rPr lang="de-DE" dirty="0"/>
              <a:t>Rundfunk, </a:t>
            </a:r>
            <a:r>
              <a:rPr lang="de-DE" dirty="0" err="1"/>
              <a:t>HiFi</a:t>
            </a:r>
            <a:r>
              <a:rPr lang="de-DE" dirty="0"/>
              <a:t> Verstärker,…</a:t>
            </a:r>
            <a:endParaRPr lang="de-DE"/>
          </a:p>
          <a:p>
            <a:pPr lvl="1">
              <a:lnSpc>
                <a:spcPct val="110000"/>
              </a:lnSpc>
            </a:pPr>
            <a:r>
              <a:rPr lang="de-DE" b="1" dirty="0"/>
              <a:t>„Unendlich viele Werte“</a:t>
            </a:r>
            <a:endParaRPr lang="de-DE" b="1"/>
          </a:p>
          <a:p>
            <a:pPr>
              <a:lnSpc>
                <a:spcPct val="110000"/>
              </a:lnSpc>
            </a:pPr>
            <a:r>
              <a:rPr lang="de-DE" b="1" dirty="0"/>
              <a:t>Digitalelektronik</a:t>
            </a:r>
            <a:endParaRPr lang="de-DE" b="1"/>
          </a:p>
          <a:p>
            <a:pPr lvl="1">
              <a:lnSpc>
                <a:spcPct val="110000"/>
              </a:lnSpc>
            </a:pPr>
            <a:r>
              <a:rPr lang="de-DE" b="1" dirty="0"/>
              <a:t>Bauelemente </a:t>
            </a:r>
            <a:r>
              <a:rPr lang="de-DE" dirty="0"/>
              <a:t>Logikgatter, Mikroprozessoren und Datenspeicher</a:t>
            </a:r>
            <a:endParaRPr lang="de-DE"/>
          </a:p>
          <a:p>
            <a:pPr lvl="1">
              <a:lnSpc>
                <a:spcPct val="110000"/>
              </a:lnSpc>
            </a:pPr>
            <a:r>
              <a:rPr lang="de-DE" dirty="0"/>
              <a:t>Anwendungsbereiche: Computer, LCD-TV,…</a:t>
            </a:r>
            <a:endParaRPr lang="de-DE"/>
          </a:p>
          <a:p>
            <a:pPr lvl="1">
              <a:lnSpc>
                <a:spcPct val="110000"/>
              </a:lnSpc>
            </a:pPr>
            <a:r>
              <a:rPr lang="de-DE" dirty="0"/>
              <a:t>Nur 2 Werte: 0 / 1 - Low / High – Aus / Ein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4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Mikroprozessor </a:t>
            </a:r>
            <a:r>
              <a:rPr lang="de-DE" b="1" dirty="0" err="1"/>
              <a:t>vs</a:t>
            </a:r>
            <a:r>
              <a:rPr lang="de-DE" b="1" dirty="0"/>
              <a:t> </a:t>
            </a:r>
            <a:r>
              <a:rPr lang="de-DE" b="1" dirty="0" err="1"/>
              <a:t>Microcontroller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Mikroprozessor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Computer </a:t>
            </a:r>
            <a:r>
              <a:rPr lang="de-AT" dirty="0" err="1"/>
              <a:t>Processor</a:t>
            </a:r>
            <a:endParaRPr lang="de-AT" dirty="0"/>
          </a:p>
          <a:p>
            <a:r>
              <a:rPr lang="de-AT" dirty="0" err="1"/>
              <a:t>Clock</a:t>
            </a:r>
            <a:r>
              <a:rPr lang="de-AT" dirty="0"/>
              <a:t> </a:t>
            </a:r>
            <a:r>
              <a:rPr lang="de-AT" dirty="0" err="1"/>
              <a:t>Driven</a:t>
            </a:r>
            <a:endParaRPr lang="de-AT" dirty="0"/>
          </a:p>
          <a:p>
            <a:r>
              <a:rPr lang="de-AT" dirty="0"/>
              <a:t>Register </a:t>
            </a:r>
            <a:r>
              <a:rPr lang="de-AT" dirty="0" err="1"/>
              <a:t>Based</a:t>
            </a:r>
            <a:endParaRPr lang="de-AT" dirty="0"/>
          </a:p>
          <a:p>
            <a:r>
              <a:rPr lang="de-AT" dirty="0"/>
              <a:t>Digital </a:t>
            </a:r>
          </a:p>
          <a:p>
            <a:r>
              <a:rPr lang="de-AT" dirty="0"/>
              <a:t>Integrated Circuit </a:t>
            </a:r>
          </a:p>
          <a:p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err="1"/>
              <a:t>Microcontroller</a:t>
            </a:r>
            <a:r>
              <a:rPr lang="de-AT" dirty="0"/>
              <a:t> (</a:t>
            </a:r>
            <a:r>
              <a:rPr lang="de-AT" dirty="0" err="1"/>
              <a:t>SoC</a:t>
            </a:r>
            <a:r>
              <a:rPr lang="de-AT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Mikroprozessor</a:t>
            </a:r>
          </a:p>
          <a:p>
            <a:r>
              <a:rPr lang="de-AT" dirty="0"/>
              <a:t>Programm Memory (ROM)</a:t>
            </a:r>
          </a:p>
          <a:p>
            <a:r>
              <a:rPr lang="de-AT" dirty="0"/>
              <a:t>RAM</a:t>
            </a:r>
          </a:p>
          <a:p>
            <a:r>
              <a:rPr lang="de-AT" dirty="0"/>
              <a:t>Additional </a:t>
            </a:r>
            <a:r>
              <a:rPr lang="de-AT" dirty="0" err="1"/>
              <a:t>controller</a:t>
            </a:r>
            <a:endParaRPr lang="de-AT" dirty="0"/>
          </a:p>
          <a:p>
            <a:r>
              <a:rPr lang="de-AT" dirty="0" err="1"/>
              <a:t>one</a:t>
            </a:r>
            <a:r>
              <a:rPr lang="de-AT" dirty="0"/>
              <a:t> ONE Chip</a:t>
            </a:r>
          </a:p>
          <a:p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embedded</a:t>
            </a:r>
            <a:r>
              <a:rPr lang="de-AT" dirty="0"/>
              <a:t> </a:t>
            </a:r>
            <a:r>
              <a:rPr lang="de-AT" dirty="0" err="1"/>
              <a:t>applications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387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Hardware Entwicklung für </a:t>
            </a:r>
            <a:r>
              <a:rPr lang="de-DE" b="1" dirty="0" err="1"/>
              <a:t>einsteiger</a:t>
            </a:r>
            <a:endParaRPr lang="de-AT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Entwicklungs</a:t>
            </a:r>
            <a:r>
              <a:rPr lang="de-AT" dirty="0"/>
              <a:t> Kit</a:t>
            </a:r>
          </a:p>
          <a:p>
            <a:pPr lvl="1"/>
            <a:r>
              <a:rPr lang="de-AT" dirty="0" err="1"/>
              <a:t>RaspberryPi</a:t>
            </a:r>
            <a:endParaRPr lang="de-AT" dirty="0"/>
          </a:p>
          <a:p>
            <a:pPr lvl="1"/>
            <a:r>
              <a:rPr lang="de-AT" dirty="0" err="1"/>
              <a:t>Arduino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r>
              <a:rPr lang="de-AT" dirty="0" err="1"/>
              <a:t>Breadboard</a:t>
            </a:r>
            <a:endParaRPr lang="de-AT" dirty="0"/>
          </a:p>
          <a:p>
            <a:r>
              <a:rPr lang="de-AT" dirty="0" err="1"/>
              <a:t>Widerstände,Dioden</a:t>
            </a:r>
            <a:r>
              <a:rPr lang="de-AT" dirty="0"/>
              <a:t>,….</a:t>
            </a:r>
          </a:p>
          <a:p>
            <a:r>
              <a:rPr lang="de-AT" dirty="0"/>
              <a:t>(Shields)</a:t>
            </a:r>
          </a:p>
          <a:p>
            <a:pPr lvl="1"/>
            <a:endParaRPr lang="de-AT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38" y="1944064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08" y="3849064"/>
            <a:ext cx="2613563" cy="910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233" y="3118101"/>
            <a:ext cx="1565007" cy="11861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245" y="2487926"/>
            <a:ext cx="2196160" cy="1260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566" y="4095749"/>
            <a:ext cx="2816476" cy="26394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397" y="4356725"/>
            <a:ext cx="2537046" cy="21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8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de-AT" sz="3200"/>
              <a:t>Nützliche Hilfsmittel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de-AT" sz="2000"/>
              <a:t>Multimeter</a:t>
            </a:r>
          </a:p>
          <a:p>
            <a:r>
              <a:rPr lang="de-AT" sz="2000"/>
              <a:t>Logic Analyser </a:t>
            </a:r>
          </a:p>
          <a:p>
            <a:r>
              <a:rPr lang="de-AT" sz="2000"/>
              <a:t>Lötkolben/Lötstation</a:t>
            </a:r>
          </a:p>
          <a:p>
            <a:r>
              <a:rPr lang="de-AT" sz="2000"/>
              <a:t>(Labor)Netzgerät</a:t>
            </a:r>
          </a:p>
          <a:p>
            <a:r>
              <a:rPr lang="de-AT" sz="2000"/>
              <a:t>Digitalspeicher Oszilloskop</a:t>
            </a:r>
          </a:p>
        </p:txBody>
      </p:sp>
    </p:spTree>
    <p:extLst>
      <p:ext uri="{BB962C8B-B14F-4D97-AF65-F5344CB8AC3E}">
        <p14:creationId xmlns:p14="http://schemas.microsoft.com/office/powerpoint/2010/main" val="3513319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365</Words>
  <Application>Microsoft Office PowerPoint</Application>
  <PresentationFormat>Breitbild</PresentationFormat>
  <Paragraphs>93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Tw Cen MT</vt:lpstr>
      <vt:lpstr>Circuit</vt:lpstr>
      <vt:lpstr>Erste Schritte im Internet of Things</vt:lpstr>
      <vt:lpstr>Internet of things  „Die immer kleineren eingebetteten Computer Applikationen sollen Menschen unterstützen, ohne abzulenken oder überhaupt aufzufallen.“  </vt:lpstr>
      <vt:lpstr>PowerPoint-Präsentation</vt:lpstr>
      <vt:lpstr>Elektrotechnik</vt:lpstr>
      <vt:lpstr>Nachrichtentechnik</vt:lpstr>
      <vt:lpstr>Elektronik</vt:lpstr>
      <vt:lpstr>Mikroprozessor vs Microcontroller</vt:lpstr>
      <vt:lpstr>Hardware Entwicklung für einsteiger</vt:lpstr>
      <vt:lpstr>Nützliche Hilfsmittel </vt:lpstr>
      <vt:lpstr>DEMO</vt:lpstr>
      <vt:lpstr>Bezugsquellen Demo Hardware</vt:lpstr>
      <vt:lpstr>Roman Ranzmaier</vt:lpstr>
      <vt:lpstr>Danke!</vt:lpstr>
      <vt:lpstr>GPIO</vt:lpstr>
      <vt:lpstr>Pulsweitenmodulation (PWM)</vt:lpstr>
      <vt:lpstr>Inter-Integrated Circuit (I²C)</vt:lpstr>
      <vt:lpstr>Universal Asynchronous Receiver Transmitter (UART)</vt:lpstr>
      <vt:lpstr>Controller Area Network (CAN)</vt:lpstr>
      <vt:lpstr>Weitere Schnittstellen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Erste Schritte im Internet of Things</dc:title>
  <dc:creator>Roman Ranzmaier</dc:creator>
  <cp:lastModifiedBy>Roman Ranzmaier</cp:lastModifiedBy>
  <cp:revision>21</cp:revision>
  <dcterms:created xsi:type="dcterms:W3CDTF">2017-04-06T14:39:30Z</dcterms:created>
  <dcterms:modified xsi:type="dcterms:W3CDTF">2017-04-25T22:13:29Z</dcterms:modified>
</cp:coreProperties>
</file>